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7102475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80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skorobogatihna\Desktop\738263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1001"/>
            <a:ext cx="9120747" cy="370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268760"/>
            <a:ext cx="9157389" cy="8248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 smtClean="0">
                <a:solidFill>
                  <a:schemeClr val="bg1"/>
                </a:solidFill>
                <a:latin typeface="Futura_Book-Bold-Italic" pitchFamily="2" charset="0"/>
              </a:rPr>
              <a:t>Путешествия по Кавказу на </a:t>
            </a:r>
            <a:r>
              <a:rPr lang="ru-RU" sz="4000" dirty="0" err="1" smtClean="0">
                <a:solidFill>
                  <a:schemeClr val="bg1"/>
                </a:solidFill>
                <a:latin typeface="Futura_Book-Bold-Italic" pitchFamily="2" charset="0"/>
              </a:rPr>
              <a:t>квадроциклах</a:t>
            </a:r>
            <a:r>
              <a:rPr lang="ru-RU" sz="4000" dirty="0" smtClean="0">
                <a:solidFill>
                  <a:schemeClr val="bg1"/>
                </a:solidFill>
                <a:latin typeface="Futura_Book-Bold-Italic" pitchFamily="2" charset="0"/>
              </a:rPr>
              <a:t>.</a:t>
            </a:r>
            <a:endParaRPr lang="ru-RU" sz="4000" dirty="0">
              <a:solidFill>
                <a:schemeClr val="bg1"/>
              </a:solidFill>
              <a:latin typeface="Futura_Book-Bold-Ital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27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3389" y="-21127"/>
            <a:ext cx="9157389" cy="824887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chemeClr val="bg1"/>
                </a:solidFill>
                <a:latin typeface="Futura_Book-Bold-Italic" pitchFamily="2" charset="0"/>
              </a:rPr>
              <a:t>Путешествия на </a:t>
            </a:r>
            <a:r>
              <a:rPr lang="ru-RU" sz="4000" dirty="0" err="1" smtClean="0">
                <a:solidFill>
                  <a:schemeClr val="bg1"/>
                </a:solidFill>
                <a:latin typeface="Futura_Book-Bold-Italic" pitchFamily="2" charset="0"/>
              </a:rPr>
              <a:t>квадроциклах</a:t>
            </a:r>
            <a:r>
              <a:rPr lang="ru-RU" sz="4000" dirty="0" smtClean="0">
                <a:solidFill>
                  <a:schemeClr val="bg1"/>
                </a:solidFill>
                <a:latin typeface="Futura_Book-Bold-Italic" pitchFamily="2" charset="0"/>
              </a:rPr>
              <a:t> - это</a:t>
            </a:r>
            <a:endParaRPr lang="ru-RU" sz="4000" dirty="0">
              <a:solidFill>
                <a:schemeClr val="bg1"/>
              </a:solidFill>
              <a:latin typeface="Futura_Book-Bold-Italic" pitchFamily="2" charset="0"/>
            </a:endParaRPr>
          </a:p>
        </p:txBody>
      </p:sp>
      <p:pic>
        <p:nvPicPr>
          <p:cNvPr id="1027" name="Picture 3" descr="C:\Users\skorobogatihna\Desktop\IMG_05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720" y="836712"/>
            <a:ext cx="4190821" cy="279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korobogatihna\Desktop\DSC_31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2" y="836712"/>
            <a:ext cx="4184998" cy="279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korobogatihna\Desktop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2" y="3933056"/>
            <a:ext cx="4184998" cy="279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korobogatihna\Desktop\DSC_05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751" y="3933056"/>
            <a:ext cx="4181790" cy="278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8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3389" y="-21127"/>
            <a:ext cx="9157389" cy="824887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chemeClr val="bg1"/>
                </a:solidFill>
                <a:latin typeface="Futura_Book-Bold-Italic" pitchFamily="2" charset="0"/>
              </a:rPr>
              <a:t>Сопровождение </a:t>
            </a:r>
            <a:endParaRPr lang="ru-RU" sz="4000" dirty="0">
              <a:solidFill>
                <a:schemeClr val="bg1"/>
              </a:solidFill>
              <a:latin typeface="Futura_Book-Bold-Italic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634" y="908720"/>
            <a:ext cx="61895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На маршрут с Вами отправляется машина сопровождения в которой будут находиться опытный гид и механик с необходимым набором инструментов и провиантом. </a:t>
            </a:r>
          </a:p>
          <a:p>
            <a:pPr algn="just"/>
            <a:r>
              <a:rPr lang="ru-RU" dirty="0" smtClean="0"/>
              <a:t>Наши гиды, представители географического общества Северного Кавказа, организаторы </a:t>
            </a:r>
            <a:r>
              <a:rPr lang="ru-RU" dirty="0" err="1" smtClean="0"/>
              <a:t>трофирейдов</a:t>
            </a:r>
            <a:r>
              <a:rPr lang="ru-RU" dirty="0" smtClean="0"/>
              <a:t> и  соревнований среди </a:t>
            </a:r>
            <a:r>
              <a:rPr lang="ru-RU" dirty="0" err="1" smtClean="0"/>
              <a:t>джиперов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28800"/>
            <a:ext cx="2462213" cy="164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803" y="3356992"/>
            <a:ext cx="2444750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\\Mbkrdkeyauto.local\mbkrddfs\Storage\06 ФОТО\12_BRP\Фото Шапсугская\IMG_05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803" y="5085184"/>
            <a:ext cx="2446396" cy="163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Mbkrdkeyauto.local\mbkrddfs\Storage\06 ФОТО\12_BRP\05.12 Убинка\Убинка\DSC_59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085184"/>
            <a:ext cx="2436080" cy="162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085184"/>
            <a:ext cx="2444750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11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3389" y="-21127"/>
            <a:ext cx="9157389" cy="824887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chemeClr val="bg1"/>
                </a:solidFill>
                <a:latin typeface="Futura_Book-Bold-Italic" pitchFamily="2" charset="0"/>
              </a:rPr>
              <a:t>Маршрут из Кисловодска. </a:t>
            </a:r>
            <a:endParaRPr lang="ru-RU" sz="4000" dirty="0">
              <a:solidFill>
                <a:schemeClr val="bg1"/>
              </a:solidFill>
              <a:latin typeface="Futura_Book-Bold-Italic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634" y="908720"/>
            <a:ext cx="626155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prstClr val="black"/>
                </a:solidFill>
                <a:latin typeface="CorporateSTCY" pitchFamily="2" charset="0"/>
              </a:rPr>
              <a:t>Стоимость тура </a:t>
            </a:r>
            <a:r>
              <a:rPr lang="ru-RU" sz="1200" b="1" dirty="0" smtClean="0">
                <a:solidFill>
                  <a:prstClr val="black"/>
                </a:solidFill>
                <a:latin typeface="CorporateSTCY" pitchFamily="2" charset="0"/>
              </a:rPr>
              <a:t>16 </a:t>
            </a:r>
            <a:r>
              <a:rPr lang="ru-RU" sz="1200" b="1" dirty="0">
                <a:solidFill>
                  <a:prstClr val="black"/>
                </a:solidFill>
                <a:latin typeface="CorporateSTCY" pitchFamily="2" charset="0"/>
              </a:rPr>
              <a:t>000 рублей </a:t>
            </a:r>
          </a:p>
          <a:p>
            <a:pPr lvl="0"/>
            <a:r>
              <a:rPr lang="ru-RU" sz="1200" b="1" dirty="0">
                <a:solidFill>
                  <a:prstClr val="black"/>
                </a:solidFill>
                <a:latin typeface="CorporateSTCY" pitchFamily="2" charset="0"/>
              </a:rPr>
              <a:t>Что входит в стоимость?</a:t>
            </a:r>
          </a:p>
          <a:p>
            <a:pPr marL="171450" lvl="0" indent="-171450">
              <a:buFontTx/>
              <a:buChar char="-"/>
            </a:pPr>
            <a:r>
              <a:rPr lang="ru-RU" sz="1200" dirty="0">
                <a:solidFill>
                  <a:prstClr val="black"/>
                </a:solidFill>
                <a:latin typeface="CorporateSTCY" pitchFamily="2" charset="0"/>
              </a:rPr>
              <a:t>Услуги </a:t>
            </a:r>
            <a:r>
              <a:rPr lang="ru-RU" sz="1200" dirty="0" smtClean="0">
                <a:solidFill>
                  <a:prstClr val="black"/>
                </a:solidFill>
                <a:latin typeface="CorporateSTCY" pitchFamily="2" charset="0"/>
              </a:rPr>
              <a:t>проводника</a:t>
            </a:r>
          </a:p>
          <a:p>
            <a:pPr marL="171450" lvl="0" indent="-171450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CorporateSTCY" pitchFamily="2" charset="0"/>
              </a:rPr>
              <a:t>Машина </a:t>
            </a:r>
            <a:r>
              <a:rPr lang="ru-RU" sz="1200" dirty="0">
                <a:solidFill>
                  <a:prstClr val="black"/>
                </a:solidFill>
                <a:latin typeface="CorporateSTCY" pitchFamily="2" charset="0"/>
              </a:rPr>
              <a:t>сопровождения </a:t>
            </a:r>
          </a:p>
          <a:p>
            <a:pPr marL="171450" lvl="0" indent="-171450">
              <a:buFontTx/>
              <a:buChar char="-"/>
            </a:pPr>
            <a:r>
              <a:rPr lang="ru-RU" sz="1200" dirty="0">
                <a:solidFill>
                  <a:prstClr val="black"/>
                </a:solidFill>
                <a:latin typeface="CorporateSTCY" pitchFamily="2" charset="0"/>
              </a:rPr>
              <a:t>Страховка от несчастного случая с покрытием 200 000 рублей</a:t>
            </a:r>
          </a:p>
          <a:p>
            <a:pPr marL="171450" lvl="0" indent="-171450">
              <a:buFontTx/>
              <a:buChar char="-"/>
            </a:pPr>
            <a:r>
              <a:rPr lang="ru-RU" sz="1200" dirty="0">
                <a:solidFill>
                  <a:prstClr val="black"/>
                </a:solidFill>
                <a:latin typeface="CorporateSTCY" pitchFamily="2" charset="0"/>
              </a:rPr>
              <a:t>Проживание в двухместных номерах со всеми удобствами</a:t>
            </a:r>
          </a:p>
          <a:p>
            <a:pPr marL="171450" lvl="0" indent="-171450">
              <a:buFontTx/>
              <a:buChar char="-"/>
            </a:pPr>
            <a:r>
              <a:rPr lang="ru-RU" sz="1200" dirty="0">
                <a:solidFill>
                  <a:prstClr val="black"/>
                </a:solidFill>
                <a:latin typeface="CorporateSTCY" pitchFamily="2" charset="0"/>
              </a:rPr>
              <a:t>Двухразовое питание (завтрак и ужин), на маршруте спортивное питание.</a:t>
            </a:r>
          </a:p>
          <a:p>
            <a:pPr marL="171450" lvl="0" indent="-171450">
              <a:buFontTx/>
              <a:buChar char="-"/>
            </a:pPr>
            <a:r>
              <a:rPr lang="ru-RU" sz="1200" dirty="0">
                <a:solidFill>
                  <a:prstClr val="black"/>
                </a:solidFill>
                <a:latin typeface="CorporateSTCY" pitchFamily="2" charset="0"/>
              </a:rPr>
              <a:t>Сувениры</a:t>
            </a:r>
          </a:p>
          <a:p>
            <a:pPr lvl="0"/>
            <a:r>
              <a:rPr lang="ru-RU" sz="1200" b="1" dirty="0">
                <a:solidFill>
                  <a:prstClr val="black"/>
                </a:solidFill>
                <a:latin typeface="CorporateSTCY" pitchFamily="2" charset="0"/>
              </a:rPr>
              <a:t>Даты работы маршрута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CorporateSTCY" pitchFamily="2" charset="0"/>
              </a:rPr>
              <a:t>С </a:t>
            </a:r>
            <a:r>
              <a:rPr lang="ru-RU" sz="1200" dirty="0" smtClean="0">
                <a:solidFill>
                  <a:prstClr val="black"/>
                </a:solidFill>
                <a:latin typeface="CorporateSTCY" pitchFamily="2" charset="0"/>
              </a:rPr>
              <a:t>01.05.2016 </a:t>
            </a:r>
            <a:r>
              <a:rPr lang="ru-RU" sz="1200" dirty="0">
                <a:solidFill>
                  <a:prstClr val="black"/>
                </a:solidFill>
                <a:latin typeface="CorporateSTCY" pitchFamily="2" charset="0"/>
              </a:rPr>
              <a:t>по 17.10.2016. Заезд производится каждую неделю в четверг 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CorporateSTCY" pitchFamily="2" charset="0"/>
              </a:rPr>
              <a:t>1-й </a:t>
            </a:r>
            <a:r>
              <a:rPr lang="ru-RU" sz="1200" dirty="0" smtClean="0">
                <a:solidFill>
                  <a:prstClr val="black"/>
                </a:solidFill>
                <a:latin typeface="CorporateSTCY" pitchFamily="2" charset="0"/>
              </a:rPr>
              <a:t>день (четверг) </a:t>
            </a:r>
            <a:r>
              <a:rPr lang="ru-RU" sz="1200" dirty="0">
                <a:solidFill>
                  <a:prstClr val="black"/>
                </a:solidFill>
                <a:latin typeface="CorporateSTCY" pitchFamily="2" charset="0"/>
              </a:rPr>
              <a:t>Заселение в гостиницу в </a:t>
            </a:r>
            <a:r>
              <a:rPr lang="ru-RU" sz="1200" dirty="0" smtClean="0">
                <a:solidFill>
                  <a:prstClr val="black"/>
                </a:solidFill>
                <a:latin typeface="CorporateSTCY" pitchFamily="2" charset="0"/>
              </a:rPr>
              <a:t>г. </a:t>
            </a:r>
            <a:r>
              <a:rPr lang="ru-RU" sz="1200" dirty="0" smtClean="0">
                <a:solidFill>
                  <a:prstClr val="black"/>
                </a:solidFill>
                <a:latin typeface="CorporateSTCY" pitchFamily="2" charset="0"/>
              </a:rPr>
              <a:t>Пятигорск/Железноводск</a:t>
            </a:r>
            <a:endParaRPr lang="ru-RU" sz="1200" dirty="0" smtClean="0">
              <a:solidFill>
                <a:prstClr val="black"/>
              </a:solidFill>
              <a:latin typeface="CorporateSTCY" pitchFamily="2" charset="0"/>
            </a:endParaRPr>
          </a:p>
          <a:p>
            <a:pPr lvl="0"/>
            <a:r>
              <a:rPr lang="ru-RU" sz="1200" dirty="0" smtClean="0">
                <a:solidFill>
                  <a:prstClr val="black"/>
                </a:solidFill>
                <a:latin typeface="CorporateSTCY" pitchFamily="2" charset="0"/>
              </a:rPr>
              <a:t>2-й </a:t>
            </a:r>
            <a:r>
              <a:rPr lang="ru-RU" sz="1200" dirty="0">
                <a:solidFill>
                  <a:prstClr val="black"/>
                </a:solidFill>
                <a:latin typeface="CorporateSTCY" pitchFamily="2" charset="0"/>
              </a:rPr>
              <a:t>день. </a:t>
            </a:r>
            <a:r>
              <a:rPr lang="ru-RU" sz="1200" dirty="0" smtClean="0">
                <a:solidFill>
                  <a:prstClr val="black"/>
                </a:solidFill>
                <a:latin typeface="CorporateSTCY" pitchFamily="2" charset="0"/>
              </a:rPr>
              <a:t>(пятницу) Отправляемся </a:t>
            </a:r>
            <a:r>
              <a:rPr lang="ru-RU" sz="1200" dirty="0" smtClean="0">
                <a:solidFill>
                  <a:prstClr val="black"/>
                </a:solidFill>
                <a:latin typeface="CorporateSTCY" pitchFamily="2" charset="0"/>
              </a:rPr>
              <a:t>на плато </a:t>
            </a:r>
            <a:r>
              <a:rPr lang="ru-RU" sz="1200" dirty="0" err="1" smtClean="0">
                <a:solidFill>
                  <a:prstClr val="black"/>
                </a:solidFill>
                <a:latin typeface="CorporateSTCY" pitchFamily="2" charset="0"/>
              </a:rPr>
              <a:t>Бермамыт</a:t>
            </a:r>
            <a:r>
              <a:rPr lang="ru-RU" sz="1200" dirty="0" smtClean="0">
                <a:solidFill>
                  <a:prstClr val="black"/>
                </a:solidFill>
                <a:latin typeface="CorporateSTCY" pitchFamily="2" charset="0"/>
              </a:rPr>
              <a:t>, </a:t>
            </a:r>
            <a:r>
              <a:rPr lang="ru-RU" sz="1200" dirty="0">
                <a:solidFill>
                  <a:prstClr val="black"/>
                </a:solidFill>
                <a:latin typeface="CorporateSTCY" pitchFamily="2" charset="0"/>
              </a:rPr>
              <a:t>протяженность маршрута порядка </a:t>
            </a:r>
            <a:r>
              <a:rPr lang="ru-RU" sz="1200" dirty="0" smtClean="0">
                <a:solidFill>
                  <a:prstClr val="black"/>
                </a:solidFill>
                <a:latin typeface="CorporateSTCY" pitchFamily="2" charset="0"/>
              </a:rPr>
              <a:t>130 </a:t>
            </a:r>
            <a:r>
              <a:rPr lang="ru-RU" sz="1200" dirty="0">
                <a:solidFill>
                  <a:prstClr val="black"/>
                </a:solidFill>
                <a:latin typeface="CorporateSTCY" pitchFamily="2" charset="0"/>
              </a:rPr>
              <a:t>км.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CorporateSTCY" pitchFamily="2" charset="0"/>
              </a:rPr>
              <a:t>3-й день</a:t>
            </a:r>
            <a:r>
              <a:rPr lang="ru-RU" sz="1200" dirty="0" smtClean="0">
                <a:solidFill>
                  <a:prstClr val="black"/>
                </a:solidFill>
                <a:latin typeface="CorporateSTCY" pitchFamily="2" charset="0"/>
              </a:rPr>
              <a:t>. (суббота) </a:t>
            </a:r>
            <a:r>
              <a:rPr lang="ru-RU" sz="1200" dirty="0" smtClean="0">
                <a:solidFill>
                  <a:prstClr val="black"/>
                </a:solidFill>
                <a:latin typeface="CorporateSTCY" pitchFamily="2" charset="0"/>
              </a:rPr>
              <a:t>Выезд в район перевала </a:t>
            </a:r>
            <a:r>
              <a:rPr lang="ru-RU" sz="1200" dirty="0" err="1" smtClean="0">
                <a:solidFill>
                  <a:prstClr val="black"/>
                </a:solidFill>
                <a:latin typeface="CorporateSTCY" pitchFamily="2" charset="0"/>
              </a:rPr>
              <a:t>Гум</a:t>
            </a:r>
            <a:r>
              <a:rPr lang="ru-RU" sz="1200" dirty="0" smtClean="0">
                <a:solidFill>
                  <a:prstClr val="black"/>
                </a:solidFill>
                <a:latin typeface="CorporateSTCY" pitchFamily="2" charset="0"/>
              </a:rPr>
              <a:t>-Баши 100 </a:t>
            </a:r>
            <a:r>
              <a:rPr lang="ru-RU" sz="1200" dirty="0">
                <a:solidFill>
                  <a:prstClr val="black"/>
                </a:solidFill>
                <a:latin typeface="CorporateSTCY" pitchFamily="2" charset="0"/>
              </a:rPr>
              <a:t>км.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CorporateSTCY" pitchFamily="2" charset="0"/>
              </a:rPr>
              <a:t>4-й день. </a:t>
            </a:r>
            <a:r>
              <a:rPr lang="ru-RU" sz="1200" dirty="0" smtClean="0">
                <a:solidFill>
                  <a:prstClr val="black"/>
                </a:solidFill>
                <a:latin typeface="CorporateSTCY" pitchFamily="2" charset="0"/>
              </a:rPr>
              <a:t>(воскресенье) Выезд </a:t>
            </a:r>
            <a:r>
              <a:rPr lang="ru-RU" sz="1200" dirty="0">
                <a:solidFill>
                  <a:prstClr val="black"/>
                </a:solidFill>
                <a:latin typeface="CorporateSTCY" pitchFamily="2" charset="0"/>
              </a:rPr>
              <a:t>из гостиницы. </a:t>
            </a:r>
          </a:p>
          <a:p>
            <a:pPr lvl="0"/>
            <a:r>
              <a:rPr lang="ru-RU" sz="1200" b="1" dirty="0">
                <a:solidFill>
                  <a:prstClr val="black"/>
                </a:solidFill>
                <a:latin typeface="CorporateSTCY" pitchFamily="2" charset="0"/>
              </a:rPr>
              <a:t>Сложность:  </a:t>
            </a:r>
            <a:r>
              <a:rPr lang="ru-RU" sz="1200" dirty="0">
                <a:solidFill>
                  <a:prstClr val="black"/>
                </a:solidFill>
                <a:latin typeface="CorporateSTCY" pitchFamily="2" charset="0"/>
              </a:rPr>
              <a:t>Средний уровень сложности, не требует специальной подготовки. С собой можно взять детей.</a:t>
            </a:r>
          </a:p>
          <a:p>
            <a:pPr lvl="0"/>
            <a:r>
              <a:rPr lang="ru-RU" sz="1200" b="1" dirty="0">
                <a:solidFill>
                  <a:prstClr val="black"/>
                </a:solidFill>
                <a:latin typeface="CorporateSTCY" pitchFamily="2" charset="0"/>
              </a:rPr>
              <a:t>Минимальная группа для путешествия 8 единиц техники.</a:t>
            </a:r>
          </a:p>
          <a:p>
            <a:pPr lvl="0"/>
            <a:r>
              <a:rPr lang="ru-RU" sz="1200" b="1" dirty="0">
                <a:solidFill>
                  <a:prstClr val="black"/>
                </a:solidFill>
                <a:latin typeface="CorporateSTCY" pitchFamily="2" charset="0"/>
              </a:rPr>
              <a:t>Маршрут.</a:t>
            </a:r>
          </a:p>
          <a:p>
            <a:pPr fontAlgn="base"/>
            <a:r>
              <a:rPr lang="ru-RU" sz="1200" dirty="0">
                <a:latin typeface="CorporateSTCY" pitchFamily="2" charset="0"/>
              </a:rPr>
              <a:t>Плато </a:t>
            </a:r>
            <a:r>
              <a:rPr lang="ru-RU" sz="1200" dirty="0" err="1">
                <a:latin typeface="CorporateSTCY" pitchFamily="2" charset="0"/>
              </a:rPr>
              <a:t>Бермамыт</a:t>
            </a:r>
            <a:r>
              <a:rPr lang="ru-RU" sz="1200" dirty="0">
                <a:latin typeface="CorporateSTCY" pitchFamily="2" charset="0"/>
              </a:rPr>
              <a:t> - одна из самых фантастических смотровых площадок, именно здесь Эльбрус открывается с самой красивой стороны.  В этом путешествии </a:t>
            </a:r>
            <a:r>
              <a:rPr lang="ru-RU" sz="1200" dirty="0" smtClean="0">
                <a:latin typeface="CorporateSTCY" pitchFamily="2" charset="0"/>
              </a:rPr>
              <a:t>вы </a:t>
            </a:r>
            <a:r>
              <a:rPr lang="ru-RU" sz="1200" dirty="0">
                <a:latin typeface="CorporateSTCY" pitchFamily="2" charset="0"/>
              </a:rPr>
              <a:t>испытаете ощущение полета, стоя на одной высоте с парящими орлами, а под скалами-«парусами» почувствуете себя лилипутом в стране великанов в долине среди циклопических камней. Увезете с собой и еще целые сутки будете наслаждаться живым «красным» нарзаном и очень редким «белым» нарзаном!</a:t>
            </a:r>
          </a:p>
          <a:p>
            <a:r>
              <a:rPr lang="ru-RU" sz="1200" b="1" dirty="0" smtClean="0">
                <a:solidFill>
                  <a:prstClr val="black"/>
                </a:solidFill>
              </a:rPr>
              <a:t>Минимально </a:t>
            </a:r>
            <a:r>
              <a:rPr lang="ru-RU" sz="1200" b="1" dirty="0">
                <a:solidFill>
                  <a:prstClr val="black"/>
                </a:solidFill>
              </a:rPr>
              <a:t>необходимая экипировка:</a:t>
            </a:r>
            <a:r>
              <a:rPr lang="ru-RU" sz="1200" dirty="0">
                <a:solidFill>
                  <a:prstClr val="black"/>
                </a:solidFill>
              </a:rPr>
              <a:t> </a:t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200" dirty="0">
                <a:solidFill>
                  <a:prstClr val="black"/>
                </a:solidFill>
              </a:rPr>
              <a:t>- Шлем, защитные очки, перчатки.</a:t>
            </a:r>
          </a:p>
          <a:p>
            <a:pPr marL="171450" lvl="0" indent="-171450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</a:rPr>
              <a:t>Удобная </a:t>
            </a:r>
            <a:r>
              <a:rPr lang="ru-RU" sz="1200" dirty="0">
                <a:solidFill>
                  <a:prstClr val="black"/>
                </a:solidFill>
              </a:rPr>
              <a:t>и функциональная обувь и одежда, подходящая для катания по горной местности</a:t>
            </a:r>
            <a:r>
              <a:rPr lang="ru-RU" sz="1200" dirty="0" smtClean="0">
                <a:solidFill>
                  <a:prstClr val="black"/>
                </a:solidFill>
              </a:rPr>
              <a:t>.</a:t>
            </a:r>
          </a:p>
          <a:p>
            <a:pPr marL="171450" lvl="0" indent="-171450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</a:rPr>
              <a:t>Так же рекомендуем взять с собой минимальный набор расходных материалов.</a:t>
            </a:r>
            <a:endParaRPr lang="ru-RU" sz="1200" dirty="0" smtClean="0">
              <a:solidFill>
                <a:prstClr val="black"/>
              </a:solidFill>
            </a:endParaRPr>
          </a:p>
        </p:txBody>
      </p:sp>
      <p:pic>
        <p:nvPicPr>
          <p:cNvPr id="3074" name="Picture 2" descr="C:\Users\skorobogatihna\Desktop\bermamit-m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59462"/>
            <a:ext cx="2491841" cy="199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korobogatihna\Desktop\59013652_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08783"/>
            <a:ext cx="2491841" cy="165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korobogatihna\Desktop\rtkRAXu67_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4725144"/>
            <a:ext cx="2491841" cy="1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76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3389" y="-21127"/>
            <a:ext cx="9157389" cy="824887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chemeClr val="bg1"/>
                </a:solidFill>
                <a:latin typeface="Futura_Book-Bold-Italic" pitchFamily="2" charset="0"/>
              </a:rPr>
              <a:t>Маршрут из Кисловодска. </a:t>
            </a:r>
            <a:endParaRPr lang="ru-RU" sz="4000" dirty="0">
              <a:solidFill>
                <a:schemeClr val="bg1"/>
              </a:solidFill>
              <a:latin typeface="Futura_Book-Bold-Italic" pitchFamily="2" charset="0"/>
            </a:endParaRPr>
          </a:p>
        </p:txBody>
      </p:sp>
      <p:pic>
        <p:nvPicPr>
          <p:cNvPr id="4098" name="Picture 2" descr="C:\Users\skorobogatihna\Desktop\6e78a7152e4837739f38c5a8fb19582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60" y="881170"/>
            <a:ext cx="4079024" cy="27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korobogatihna\Desktop\55037_1320099293_s744x52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97784"/>
            <a:ext cx="70866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korobogatihna\Desktop\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81170"/>
            <a:ext cx="4076973" cy="27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69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3389" y="-21127"/>
            <a:ext cx="9157389" cy="824887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chemeClr val="bg1"/>
                </a:solidFill>
                <a:latin typeface="Futura_Book-Bold-Italic" pitchFamily="2" charset="0"/>
              </a:rPr>
              <a:t>Маршрут из Кисловодска. </a:t>
            </a:r>
            <a:endParaRPr lang="ru-RU" sz="4000" dirty="0">
              <a:solidFill>
                <a:schemeClr val="bg1"/>
              </a:solidFill>
              <a:latin typeface="Futura_Book-Bold-Italic" pitchFamily="2" charset="0"/>
            </a:endParaRPr>
          </a:p>
        </p:txBody>
      </p:sp>
      <p:pic>
        <p:nvPicPr>
          <p:cNvPr id="1026" name="Picture 2" descr="C:\Users\skorobogatihna\Desktop\Карт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1709"/>
            <a:ext cx="9144000" cy="585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0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3389" y="-21127"/>
            <a:ext cx="9157389" cy="824887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chemeClr val="bg1"/>
                </a:solidFill>
                <a:latin typeface="Futura_Book-Bold-Italic" pitchFamily="2" charset="0"/>
              </a:rPr>
              <a:t>Маршрут по Карачаево-Черкесии</a:t>
            </a:r>
            <a:endParaRPr lang="ru-RU" sz="4000" dirty="0">
              <a:solidFill>
                <a:schemeClr val="bg1"/>
              </a:solidFill>
              <a:latin typeface="Futura_Book-Bold-Italic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08720"/>
            <a:ext cx="554461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prstClr val="black"/>
                </a:solidFill>
                <a:latin typeface="CorporateSTCY" pitchFamily="2" charset="0"/>
              </a:rPr>
              <a:t>Стоимость тура </a:t>
            </a:r>
            <a:r>
              <a:rPr lang="ru-RU" sz="1200" b="1" dirty="0" smtClean="0">
                <a:solidFill>
                  <a:prstClr val="black"/>
                </a:solidFill>
                <a:latin typeface="CorporateSTCY" pitchFamily="2" charset="0"/>
              </a:rPr>
              <a:t>16 </a:t>
            </a:r>
            <a:r>
              <a:rPr lang="ru-RU" sz="1200" b="1" dirty="0">
                <a:solidFill>
                  <a:prstClr val="black"/>
                </a:solidFill>
                <a:latin typeface="CorporateSTCY" pitchFamily="2" charset="0"/>
              </a:rPr>
              <a:t>000 рублей </a:t>
            </a:r>
          </a:p>
          <a:p>
            <a:pPr lvl="0"/>
            <a:r>
              <a:rPr lang="ru-RU" sz="1200" b="1" dirty="0">
                <a:solidFill>
                  <a:prstClr val="black"/>
                </a:solidFill>
                <a:latin typeface="CorporateSTCY" pitchFamily="2" charset="0"/>
              </a:rPr>
              <a:t>Что входит в стоимость?</a:t>
            </a:r>
          </a:p>
          <a:p>
            <a:pPr marL="171450" lvl="0" indent="-171450">
              <a:buFontTx/>
              <a:buChar char="-"/>
            </a:pPr>
            <a:r>
              <a:rPr lang="ru-RU" sz="1200" dirty="0">
                <a:solidFill>
                  <a:prstClr val="black"/>
                </a:solidFill>
                <a:latin typeface="CorporateSTCY" pitchFamily="2" charset="0"/>
              </a:rPr>
              <a:t>Услуги </a:t>
            </a:r>
            <a:r>
              <a:rPr lang="ru-RU" sz="1200" dirty="0" smtClean="0">
                <a:solidFill>
                  <a:prstClr val="black"/>
                </a:solidFill>
                <a:latin typeface="CorporateSTCY" pitchFamily="2" charset="0"/>
              </a:rPr>
              <a:t>проводника</a:t>
            </a:r>
          </a:p>
          <a:p>
            <a:pPr marL="171450" lvl="0" indent="-171450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CorporateSTCY" pitchFamily="2" charset="0"/>
              </a:rPr>
              <a:t>Машина </a:t>
            </a:r>
            <a:r>
              <a:rPr lang="ru-RU" sz="1200" dirty="0">
                <a:solidFill>
                  <a:prstClr val="black"/>
                </a:solidFill>
                <a:latin typeface="CorporateSTCY" pitchFamily="2" charset="0"/>
              </a:rPr>
              <a:t>сопровождения </a:t>
            </a:r>
          </a:p>
          <a:p>
            <a:pPr marL="171450" lvl="0" indent="-171450">
              <a:buFontTx/>
              <a:buChar char="-"/>
            </a:pPr>
            <a:r>
              <a:rPr lang="ru-RU" sz="1200" dirty="0">
                <a:solidFill>
                  <a:prstClr val="black"/>
                </a:solidFill>
                <a:latin typeface="CorporateSTCY" pitchFamily="2" charset="0"/>
              </a:rPr>
              <a:t>Страховка от несчастного случая с покрытием 200 000 рублей</a:t>
            </a:r>
          </a:p>
          <a:p>
            <a:pPr marL="171450" lvl="0" indent="-171450">
              <a:buFontTx/>
              <a:buChar char="-"/>
            </a:pPr>
            <a:r>
              <a:rPr lang="ru-RU" sz="1200" dirty="0">
                <a:solidFill>
                  <a:prstClr val="black"/>
                </a:solidFill>
                <a:latin typeface="CorporateSTCY" pitchFamily="2" charset="0"/>
              </a:rPr>
              <a:t>Проживание в двухместных номерах со всеми удобствами</a:t>
            </a:r>
          </a:p>
          <a:p>
            <a:pPr marL="171450" lvl="0" indent="-171450">
              <a:buFontTx/>
              <a:buChar char="-"/>
            </a:pPr>
            <a:r>
              <a:rPr lang="ru-RU" sz="1200" dirty="0">
                <a:solidFill>
                  <a:prstClr val="black"/>
                </a:solidFill>
                <a:latin typeface="CorporateSTCY" pitchFamily="2" charset="0"/>
              </a:rPr>
              <a:t>Двухразовое питание (завтрак и ужин), на маршруте спортивное питание.</a:t>
            </a:r>
          </a:p>
          <a:p>
            <a:pPr marL="171450" lvl="0" indent="-171450">
              <a:buFontTx/>
              <a:buChar char="-"/>
            </a:pPr>
            <a:r>
              <a:rPr lang="ru-RU" sz="1200" dirty="0">
                <a:solidFill>
                  <a:prstClr val="black"/>
                </a:solidFill>
                <a:latin typeface="CorporateSTCY" pitchFamily="2" charset="0"/>
              </a:rPr>
              <a:t>Сувениры</a:t>
            </a:r>
          </a:p>
          <a:p>
            <a:pPr lvl="0"/>
            <a:r>
              <a:rPr lang="ru-RU" sz="1200" b="1" dirty="0">
                <a:solidFill>
                  <a:prstClr val="black"/>
                </a:solidFill>
                <a:latin typeface="CorporateSTCY" pitchFamily="2" charset="0"/>
              </a:rPr>
              <a:t>Даты работы маршрута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CorporateSTCY" pitchFamily="2" charset="0"/>
              </a:rPr>
              <a:t>С 01.07.2016 по 17.10.2016. Заезд производится каждую неделю в четверг 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CorporateSTCY" pitchFamily="2" charset="0"/>
              </a:rPr>
              <a:t>1-й день. </a:t>
            </a:r>
            <a:r>
              <a:rPr lang="ru-RU" sz="1200" dirty="0" smtClean="0">
                <a:solidFill>
                  <a:prstClr val="black"/>
                </a:solidFill>
                <a:latin typeface="CorporateSTCY" pitchFamily="2" charset="0"/>
              </a:rPr>
              <a:t>(четверг) Заселение </a:t>
            </a:r>
            <a:r>
              <a:rPr lang="ru-RU" sz="1200" dirty="0">
                <a:solidFill>
                  <a:prstClr val="black"/>
                </a:solidFill>
                <a:latin typeface="CorporateSTCY" pitchFamily="2" charset="0"/>
              </a:rPr>
              <a:t>в гостиницу в г. Теберда , приветственный ужин.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CorporateSTCY" pitchFamily="2" charset="0"/>
              </a:rPr>
              <a:t>2-й день. </a:t>
            </a:r>
            <a:r>
              <a:rPr lang="ru-RU" sz="1200" dirty="0" smtClean="0">
                <a:solidFill>
                  <a:prstClr val="black"/>
                </a:solidFill>
                <a:latin typeface="CorporateSTCY" pitchFamily="2" charset="0"/>
              </a:rPr>
              <a:t>(пятница) Отправляемся </a:t>
            </a:r>
            <a:r>
              <a:rPr lang="ru-RU" sz="1200" dirty="0">
                <a:solidFill>
                  <a:prstClr val="black"/>
                </a:solidFill>
                <a:latin typeface="CorporateSTCY" pitchFamily="2" charset="0"/>
              </a:rPr>
              <a:t>в путешествие на весь день, протяженность маршрута порядка 100 км.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CorporateSTCY" pitchFamily="2" charset="0"/>
              </a:rPr>
              <a:t>3-й день</a:t>
            </a:r>
            <a:r>
              <a:rPr lang="ru-RU" sz="1200" dirty="0" smtClean="0">
                <a:solidFill>
                  <a:prstClr val="black"/>
                </a:solidFill>
                <a:latin typeface="CorporateSTCY" pitchFamily="2" charset="0"/>
              </a:rPr>
              <a:t>. (суббота) </a:t>
            </a:r>
            <a:r>
              <a:rPr lang="ru-RU" sz="1200" dirty="0">
                <a:solidFill>
                  <a:prstClr val="black"/>
                </a:solidFill>
                <a:latin typeface="CorporateSTCY" pitchFamily="2" charset="0"/>
              </a:rPr>
              <a:t>Выезд на нарзанные источники, протяженность маршрута 60 км.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CorporateSTCY" pitchFamily="2" charset="0"/>
              </a:rPr>
              <a:t>4-й день</a:t>
            </a:r>
            <a:r>
              <a:rPr lang="ru-RU" sz="1200" dirty="0" smtClean="0">
                <a:solidFill>
                  <a:prstClr val="black"/>
                </a:solidFill>
                <a:latin typeface="CorporateSTCY" pitchFamily="2" charset="0"/>
              </a:rPr>
              <a:t>. (воскресенье) </a:t>
            </a:r>
            <a:r>
              <a:rPr lang="ru-RU" sz="1200" dirty="0">
                <a:solidFill>
                  <a:prstClr val="black"/>
                </a:solidFill>
                <a:latin typeface="CorporateSTCY" pitchFamily="2" charset="0"/>
              </a:rPr>
              <a:t>Вручение сувениров, выезд из гостиницы. </a:t>
            </a:r>
          </a:p>
          <a:p>
            <a:pPr lvl="0"/>
            <a:r>
              <a:rPr lang="ru-RU" sz="1200" b="1" dirty="0">
                <a:solidFill>
                  <a:prstClr val="black"/>
                </a:solidFill>
                <a:latin typeface="CorporateSTCY" pitchFamily="2" charset="0"/>
              </a:rPr>
              <a:t>Сложность:  </a:t>
            </a:r>
            <a:r>
              <a:rPr lang="ru-RU" sz="1200" dirty="0">
                <a:solidFill>
                  <a:prstClr val="black"/>
                </a:solidFill>
                <a:latin typeface="CorporateSTCY" pitchFamily="2" charset="0"/>
              </a:rPr>
              <a:t>Средний уровень сложности, не требует специальной подготовки. С собой можно взять детей.</a:t>
            </a:r>
          </a:p>
          <a:p>
            <a:pPr lvl="0"/>
            <a:r>
              <a:rPr lang="ru-RU" sz="1200" b="1" dirty="0">
                <a:solidFill>
                  <a:prstClr val="black"/>
                </a:solidFill>
                <a:latin typeface="CorporateSTCY" pitchFamily="2" charset="0"/>
              </a:rPr>
              <a:t>Минимальная группа для путешествия 8 единиц техники.</a:t>
            </a:r>
          </a:p>
          <a:p>
            <a:pPr lvl="0"/>
            <a:r>
              <a:rPr lang="ru-RU" sz="1200" b="1" dirty="0">
                <a:solidFill>
                  <a:prstClr val="black"/>
                </a:solidFill>
                <a:latin typeface="CorporateSTCY" pitchFamily="2" charset="0"/>
              </a:rPr>
              <a:t>Маршрут.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CorporateSTCY" pitchFamily="2" charset="0"/>
              </a:rPr>
              <a:t>Маршрут пролегает по горам Западного Кавказа по самым живописным и ярким местам. </a:t>
            </a:r>
            <a:r>
              <a:rPr lang="ru-RU" sz="1200" dirty="0">
                <a:solidFill>
                  <a:prstClr val="black"/>
                </a:solidFill>
              </a:rPr>
              <a:t>Карачаево-Черкессия — автономная область, расположена в горах Северного Кавказа. Южной границей служит ей Главный Кавказский хребет от верховья Малой Лабы до высочайшей вершины Европы - Эльбруса. На востоке она граничит с Кабардино-Балкарией, на западе — с Краснодарским краем, а с севера к ней подступают бескрайние степи Ставрополья.</a:t>
            </a:r>
            <a:r>
              <a:rPr lang="ru-RU" sz="1200" i="1" dirty="0">
                <a:solidFill>
                  <a:prstClr val="black"/>
                </a:solidFill>
              </a:rPr>
              <a:t> </a:t>
            </a:r>
            <a:endParaRPr lang="ru-RU" sz="1200" dirty="0">
              <a:solidFill>
                <a:prstClr val="black"/>
              </a:solidFill>
            </a:endParaRPr>
          </a:p>
          <a:p>
            <a:pPr lvl="0"/>
            <a:r>
              <a:rPr lang="ru-RU" sz="1200" b="1" dirty="0">
                <a:solidFill>
                  <a:prstClr val="black"/>
                </a:solidFill>
              </a:rPr>
              <a:t>Минимально необходимая экипировка:</a:t>
            </a:r>
            <a:r>
              <a:rPr lang="ru-RU" sz="1200" dirty="0">
                <a:solidFill>
                  <a:prstClr val="black"/>
                </a:solidFill>
              </a:rPr>
              <a:t> </a:t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200" dirty="0">
                <a:solidFill>
                  <a:prstClr val="black"/>
                </a:solidFill>
              </a:rPr>
              <a:t>- Шлем, защитные очки, перчатки.</a:t>
            </a:r>
          </a:p>
          <a:p>
            <a:pPr marL="171450" lvl="0" indent="-171450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</a:rPr>
              <a:t>Удобная </a:t>
            </a:r>
            <a:r>
              <a:rPr lang="ru-RU" sz="1200" dirty="0">
                <a:solidFill>
                  <a:prstClr val="black"/>
                </a:solidFill>
              </a:rPr>
              <a:t>и функциональная обувь и одежда, подходящая для катания по горной местности</a:t>
            </a:r>
            <a:r>
              <a:rPr lang="ru-RU" sz="1200" dirty="0" smtClean="0">
                <a:solidFill>
                  <a:prstClr val="black"/>
                </a:solidFill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prstClr val="black"/>
                </a:solidFill>
              </a:rPr>
              <a:t>Так же рекомендуем взять с собой минимальный набор расходных материалов.</a:t>
            </a:r>
          </a:p>
          <a:p>
            <a:pPr marL="171450" lvl="0" indent="-171450">
              <a:buFontTx/>
              <a:buChar char="-"/>
            </a:pPr>
            <a:endParaRPr lang="ru-RU" sz="1200" dirty="0" smtClean="0">
              <a:solidFill>
                <a:prstClr val="black"/>
              </a:solidFill>
            </a:endParaRPr>
          </a:p>
          <a:p>
            <a:pPr lvl="0"/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5" name="Picture 8" descr="\\Mbkrdkeyauto.local\mbkrddfs\Storage\06 ФОТО\12_BRP\23-25.10 Теберда\Обработка JPEG\DSC_06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1167439"/>
            <a:ext cx="2775658" cy="185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korobogatihna\Desktop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3082454"/>
            <a:ext cx="2775659" cy="185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Mbkrdkeyauto.local\mbkrddfs\Storage\06 ФОТО\12_BRP\23-25.10 Теберда\Обработка JPEG\DSC_30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00191" y="4994458"/>
            <a:ext cx="2775658" cy="185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11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3389" y="-21127"/>
            <a:ext cx="9157389" cy="824887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chemeClr val="bg1"/>
                </a:solidFill>
                <a:latin typeface="Futura_Book-Bold-Italic" pitchFamily="2" charset="0"/>
              </a:rPr>
              <a:t>Маршрут по Карачаево-Черкесии</a:t>
            </a:r>
            <a:endParaRPr lang="ru-RU" sz="4000" dirty="0">
              <a:solidFill>
                <a:schemeClr val="bg1"/>
              </a:solidFill>
              <a:latin typeface="Futura_Book-Bold-Italic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08720"/>
            <a:ext cx="55446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4" name="Picture 2" descr="C:\Users\skorobogatihna\Desktop\Ключавто Трэвл\Презентации\Карт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766" y="884957"/>
            <a:ext cx="6758257" cy="59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96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3389" y="-21127"/>
            <a:ext cx="9157389" cy="824887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100" dirty="0">
                <a:solidFill>
                  <a:schemeClr val="bg1"/>
                </a:solidFill>
                <a:latin typeface="Futura_Book-Bold-Italic" pitchFamily="2" charset="0"/>
              </a:rPr>
              <a:t>Путешествия по Кавказу на </a:t>
            </a:r>
            <a:r>
              <a:rPr lang="ru-RU" sz="3100" dirty="0" err="1">
                <a:solidFill>
                  <a:schemeClr val="bg1"/>
                </a:solidFill>
                <a:latin typeface="Futura_Book-Bold-Italic" pitchFamily="2" charset="0"/>
              </a:rPr>
              <a:t>квадроциклах</a:t>
            </a:r>
            <a:r>
              <a:rPr lang="ru-RU" sz="4000" dirty="0">
                <a:solidFill>
                  <a:schemeClr val="bg1"/>
                </a:solidFill>
                <a:latin typeface="Futura_Book-Bold-Italic" pitchFamily="2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08720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smtClean="0">
                <a:solidFill>
                  <a:prstClr val="black"/>
                </a:solidFill>
                <a:latin typeface="Futura_Book-Bold-Italic" pitchFamily="2" charset="0"/>
              </a:rPr>
              <a:t>Помимо представленных маршрутов, мы можем разработать индивидуальный маршрут с учетом вашей подготовки и местности которую вы хотели бы посетить. </a:t>
            </a:r>
          </a:p>
          <a:p>
            <a:pPr lvl="0"/>
            <a:endParaRPr lang="ru-RU" sz="1200" dirty="0">
              <a:solidFill>
                <a:prstClr val="black"/>
              </a:solidFill>
            </a:endParaRPr>
          </a:p>
          <a:p>
            <a:pPr lvl="0"/>
            <a:endParaRPr lang="ru-RU" sz="1200" dirty="0" smtClean="0">
              <a:solidFill>
                <a:prstClr val="black"/>
              </a:solidFill>
            </a:endParaRPr>
          </a:p>
          <a:p>
            <a:pPr lvl="0"/>
            <a:endParaRPr lang="ru-RU" sz="1200" dirty="0">
              <a:solidFill>
                <a:prstClr val="black"/>
              </a:solidFill>
            </a:endParaRPr>
          </a:p>
          <a:p>
            <a:pPr lvl="0"/>
            <a:endParaRPr lang="ru-RU" sz="1200" dirty="0" smtClean="0">
              <a:solidFill>
                <a:prstClr val="black"/>
              </a:solidFill>
            </a:endParaRPr>
          </a:p>
          <a:p>
            <a:pPr lvl="0"/>
            <a:endParaRPr lang="en-US" sz="1200" dirty="0" smtClean="0">
              <a:solidFill>
                <a:prstClr val="black"/>
              </a:solidFill>
            </a:endParaRPr>
          </a:p>
          <a:p>
            <a:pPr lvl="0"/>
            <a:endParaRPr lang="en-US" sz="1200" dirty="0">
              <a:solidFill>
                <a:prstClr val="black"/>
              </a:solidFill>
            </a:endParaRPr>
          </a:p>
          <a:p>
            <a:pPr lvl="0"/>
            <a:endParaRPr lang="en-US" sz="1200" dirty="0" smtClean="0">
              <a:solidFill>
                <a:prstClr val="black"/>
              </a:solidFill>
            </a:endParaRPr>
          </a:p>
          <a:p>
            <a:pPr lvl="0"/>
            <a:endParaRPr lang="en-US" sz="1200" dirty="0">
              <a:solidFill>
                <a:prstClr val="black"/>
              </a:solidFill>
            </a:endParaRPr>
          </a:p>
          <a:p>
            <a:pPr lvl="0"/>
            <a:endParaRPr lang="ru-RU" sz="1200" dirty="0">
              <a:solidFill>
                <a:prstClr val="black"/>
              </a:solidFill>
            </a:endParaRPr>
          </a:p>
          <a:p>
            <a:pPr lvl="0"/>
            <a:endParaRPr lang="ru-RU" sz="1200" dirty="0" smtClean="0">
              <a:solidFill>
                <a:prstClr val="black"/>
              </a:solidFill>
            </a:endParaRPr>
          </a:p>
          <a:p>
            <a:pPr lvl="0"/>
            <a:r>
              <a:rPr lang="ru-RU" sz="1200" dirty="0" smtClean="0">
                <a:solidFill>
                  <a:prstClr val="black"/>
                </a:solidFill>
              </a:rPr>
              <a:t>Наши контакты:  </a:t>
            </a:r>
          </a:p>
          <a:p>
            <a:pPr lvl="0"/>
            <a:r>
              <a:rPr lang="ru-RU" sz="1200" dirty="0" smtClean="0">
                <a:solidFill>
                  <a:prstClr val="black"/>
                </a:solidFill>
              </a:rPr>
              <a:t>тел. 8 (905) 444-46-84 Сергей</a:t>
            </a:r>
          </a:p>
          <a:p>
            <a:pPr lvl="0"/>
            <a:r>
              <a:rPr lang="en-US" sz="1200" dirty="0" smtClean="0">
                <a:solidFill>
                  <a:prstClr val="black"/>
                </a:solidFill>
              </a:rPr>
              <a:t>E-mail</a:t>
            </a:r>
            <a:r>
              <a:rPr lang="ru-RU" sz="1200" dirty="0" smtClean="0">
                <a:solidFill>
                  <a:prstClr val="black"/>
                </a:solidFill>
              </a:rPr>
              <a:t>.  </a:t>
            </a:r>
            <a:r>
              <a:rPr lang="en-US" sz="1200" dirty="0">
                <a:solidFill>
                  <a:prstClr val="black"/>
                </a:solidFill>
              </a:rPr>
              <a:t>k</a:t>
            </a:r>
            <a:r>
              <a:rPr lang="en-US" sz="1200" dirty="0" smtClean="0">
                <a:solidFill>
                  <a:prstClr val="black"/>
                </a:solidFill>
              </a:rPr>
              <a:t>vadro-kmv@mail.ru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2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480</Words>
  <Application>Microsoft Office PowerPoint</Application>
  <PresentationFormat>Экран (4:3)</PresentationFormat>
  <Paragraphs>67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Путешествия на квадроциклах - это</vt:lpstr>
      <vt:lpstr>Сопровождение </vt:lpstr>
      <vt:lpstr>Маршрут из Кисловодска. </vt:lpstr>
      <vt:lpstr>Маршрут из Кисловодска. </vt:lpstr>
      <vt:lpstr>Маршрут из Кисловодска. </vt:lpstr>
      <vt:lpstr>Маршрут по Карачаево-Черкесии</vt:lpstr>
      <vt:lpstr>Маршрут по Карачаево-Черкесии</vt:lpstr>
      <vt:lpstr>Путешествия по Кавказу на квадроциклах.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Квадро путешествия по Кавказу</dc:title>
  <dc:creator>Скоробогатых Никита Александрович</dc:creator>
  <cp:lastModifiedBy>Сергей Синдюков</cp:lastModifiedBy>
  <cp:revision>12</cp:revision>
  <cp:lastPrinted>2016-04-09T14:09:42Z</cp:lastPrinted>
  <dcterms:created xsi:type="dcterms:W3CDTF">2016-04-09T12:54:59Z</dcterms:created>
  <dcterms:modified xsi:type="dcterms:W3CDTF">2016-04-16T12:14:21Z</dcterms:modified>
</cp:coreProperties>
</file>